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074" y="-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E97F1-CCFE-418A-90F0-F9CEC219A059}" type="datetimeFigureOut">
              <a:rPr lang="en-GB" smtClean="0"/>
              <a:t>11/07/2012</a:t>
            </a:fld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A5219-8C17-46B6-8C26-F6E69434D5C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270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4CE18-1A9F-4EC0-AB90-21272B132C65}" type="datetimeFigureOut">
              <a:rPr lang="en-GB" smtClean="0"/>
              <a:t>11/07/2012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A06F-EB12-49F9-A259-BE370903871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137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FA06F-EB12-49F9-A259-BE370903871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81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2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11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47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91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69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57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87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98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0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AA126-566C-414B-BA34-FD145A27784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4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2.gif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8.jpeg"/><Relationship Id="rId5" Type="http://schemas.openxmlformats.org/officeDocument/2006/relationships/image" Target="../media/image7.png"/><Relationship Id="rId10" Type="http://schemas.openxmlformats.org/officeDocument/2006/relationships/image" Target="../media/image57.jpe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2.gi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.gif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2.w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gif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gif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Mis Documentos\Escritorio\Proyecto\Recursos\fon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04" y="1004664"/>
            <a:ext cx="68770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 descr="https://si0.twimg.com/profile_images/1367080458/logoepcc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8"/>
            <a:ext cx="1453515" cy="107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35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Junio. 2012</a:t>
            </a:r>
            <a:endParaRPr lang="en-GB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VSDSL</a:t>
            </a: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A126-566C-414B-BA34-FD145A27784E}" type="slidenum">
              <a:rPr lang="en-GB" smtClean="0"/>
              <a:t>1</a:t>
            </a:fld>
            <a:endParaRPr lang="en-GB"/>
          </a:p>
        </p:txBody>
      </p:sp>
      <p:sp>
        <p:nvSpPr>
          <p:cNvPr id="8" name="7 CuadroTexto"/>
          <p:cNvSpPr txBox="1"/>
          <p:nvPr/>
        </p:nvSpPr>
        <p:spPr>
          <a:xfrm>
            <a:off x="1547664" y="0"/>
            <a:ext cx="5942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+mj-lt"/>
              </a:rPr>
              <a:t>UNIVERSIDAD DE EXTREMADURA</a:t>
            </a:r>
          </a:p>
          <a:p>
            <a:pPr algn="ctr"/>
            <a:r>
              <a:rPr lang="es-ES" sz="2400" dirty="0" smtClean="0">
                <a:latin typeface="+mj-lt"/>
              </a:rPr>
              <a:t>ESCUELA POLIECNICA</a:t>
            </a:r>
          </a:p>
          <a:p>
            <a:pPr algn="ctr"/>
            <a:r>
              <a:rPr lang="es-ES" sz="2000" dirty="0" smtClean="0">
                <a:latin typeface="+mj-lt"/>
              </a:rPr>
              <a:t>Ingeniería Informática</a:t>
            </a:r>
          </a:p>
          <a:p>
            <a:pPr algn="ctr"/>
            <a:r>
              <a:rPr lang="es-ES" dirty="0" smtClean="0">
                <a:latin typeface="+mj-lt"/>
              </a:rPr>
              <a:t>Proyecto Fin de Carrera</a:t>
            </a:r>
            <a:endParaRPr lang="es-ES" dirty="0"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0" y="1477328"/>
            <a:ext cx="9130735" cy="36933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VSDSL: Un DSL para la generación automática de aplicaciones de vídeo-vigilancia.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2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10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is Documentos\Escritorio\Proyecto\Recursos\fondo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12 Imagen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74" y="1058525"/>
            <a:ext cx="7713926" cy="4938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2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pic>
        <p:nvPicPr>
          <p:cNvPr id="1035" name="Picture 11" descr="D:\Mis Documentos\Escritorio\Proyecto\Recursos\fond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424960" cy="6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11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83" y="1074080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619672" y="1323003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ODBC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PostgreSQL Driver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5366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12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is Documentos\Escritorio\Proyecto\Recursos\fond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" y="-173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74" y="1058525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42974" y="1058525"/>
            <a:ext cx="3705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C#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WPF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WCF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.Net</a:t>
            </a:r>
            <a:r>
              <a:rPr lang="es-ES" dirty="0" smtClean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6315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13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is Documentos\Escritorio\Proyecto\Recursos\fondo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0386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8525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28750" y="1058525"/>
            <a:ext cx="357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Servidor de correo SMTP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Esendex SMS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3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14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is Documentos\Escritorio\Proyecto\Recursos\fondo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" y="11507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3476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28750" y="1058525"/>
            <a:ext cx="451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Servicio de Notificación: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Asíncrono vs Síncrono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Definición de interfaz para ampliaciones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 rot="21026876">
            <a:off x="1612001" y="2351187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Delegados Asíncronos de </a:t>
            </a:r>
            <a:r>
              <a:rPr lang="es-ES" b="1" dirty="0" err="1" smtClean="0">
                <a:solidFill>
                  <a:srgbClr val="FF0000"/>
                </a:solidFill>
              </a:rPr>
              <a:t>.Net</a:t>
            </a:r>
            <a:r>
              <a:rPr lang="es-ES" b="1" dirty="0" smtClean="0">
                <a:solidFill>
                  <a:srgbClr val="FF0000"/>
                </a:solidFill>
              </a:rPr>
              <a:t>!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is Documentos\Escritorio\Proyecto\Recursos\fondo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7150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5" y="1052376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23471" y="1058525"/>
            <a:ext cx="384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WebServices</a:t>
            </a:r>
            <a:r>
              <a:rPr lang="es-ES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REST vs SOAP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Despliegue en aplicación no web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HTTPS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 rot="21026876">
            <a:off x="1612001" y="2351187"/>
            <a:ext cx="38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Internet Information Services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16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is Documentos\Escritorio\Proyecto\Recursos\fondo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8525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28750" y="1058525"/>
            <a:ext cx="4022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Web Dinámica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Segura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Multiplataforma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Herramientas  avanzadas de comunicación con el servidor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 rot="21026876">
            <a:off x="1911789" y="2309680"/>
            <a:ext cx="383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AJAX.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HTML5 + JavaScript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401982" y="4293096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Servidor-&gt;Cliente: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b="1" dirty="0" smtClean="0">
                <a:solidFill>
                  <a:srgbClr val="FF0000"/>
                </a:solidFill>
              </a:rPr>
              <a:t>Push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b="1" dirty="0" smtClean="0">
                <a:solidFill>
                  <a:srgbClr val="FF0000"/>
                </a:solidFill>
              </a:rPr>
              <a:t>WebSockets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ServerSideEvent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Pusher.com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87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Estudio de Viabilidad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17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is Documentos\Escritorio\Proyecto\Recursos\fondo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5" y="1089688"/>
            <a:ext cx="771525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28750" y="1058525"/>
            <a:ext cx="4022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Eclipse Modelling Framework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Object Constraint Language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GMF y </a:t>
            </a:r>
            <a:r>
              <a:rPr lang="en-GB" dirty="0" err="1" smtClean="0"/>
              <a:t>Xtext</a:t>
            </a:r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Java Emitter Templates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9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Gestor de Eventos.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18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is Documentos\Escritorio\Proyecto\Recursos\fondo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diseño(1/12)</a:t>
            </a:r>
            <a:endParaRPr lang="es-ES_tradnl" dirty="0"/>
          </a:p>
        </p:txBody>
      </p:sp>
      <p:pic>
        <p:nvPicPr>
          <p:cNvPr id="14" name="13 Imagen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588434"/>
            <a:ext cx="5400600" cy="31900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8 CuadroTexto"/>
          <p:cNvSpPr txBox="1"/>
          <p:nvPr/>
        </p:nvSpPr>
        <p:spPr>
          <a:xfrm>
            <a:off x="3131840" y="1196752"/>
            <a:ext cx="3615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Servicios: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Productores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Consumidores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Productores/Consumidores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403648" y="3078791"/>
            <a:ext cx="2664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Interfaces bien definidas: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Productor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Consumidor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Interfaz Grafica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Parámetros Persistentes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Jerarquía de eventos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https://encrypted-tbn0.google.com/images?q=tbn:ANd9GcSS8lP4B5dkqEa5fyWYmllM-lH9IYSDe7YpZpxfrK9guHYevfs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540" y="2504624"/>
            <a:ext cx="2552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pic>
        <p:nvPicPr>
          <p:cNvPr id="1035" name="Picture 11" descr="D:\Mis Documentos\Escritorio\Proyecto\Recursos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424960" cy="6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Gestor de Eventos. Servicios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19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diseño(2/12)</a:t>
            </a:r>
            <a:endParaRPr lang="es-ES_tradnl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61541"/>
              </p:ext>
            </p:extLst>
          </p:nvPr>
        </p:nvGraphicFramePr>
        <p:xfrm>
          <a:off x="1541217" y="1145551"/>
          <a:ext cx="6096000" cy="48514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47800"/>
                <a:gridCol w="28162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Nombre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Tipo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Bus Condicional</a:t>
                      </a:r>
                    </a:p>
                    <a:p>
                      <a:pPr algn="ctr"/>
                      <a:endParaRPr lang="es-E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chemeClr val="tx1"/>
                          </a:solidFill>
                        </a:rPr>
                        <a:t>Cons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s-ES" dirty="0" err="1" smtClean="0">
                          <a:solidFill>
                            <a:schemeClr val="tx1"/>
                          </a:solidFill>
                        </a:rPr>
                        <a:t>Prod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00B050"/>
                          </a:solidFill>
                        </a:rPr>
                        <a:t>ReceptorTCP</a:t>
                      </a:r>
                      <a:endParaRPr lang="es-ES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B050"/>
                          </a:solidFill>
                        </a:rPr>
                        <a:t>Productor</a:t>
                      </a:r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B050"/>
                          </a:solidFill>
                        </a:rPr>
                        <a:t>Temporizador</a:t>
                      </a:r>
                    </a:p>
                    <a:p>
                      <a:pPr algn="ctr"/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B050"/>
                          </a:solidFill>
                        </a:rPr>
                        <a:t>Productor</a:t>
                      </a:r>
                      <a:endParaRPr lang="es-E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Controlador Axis</a:t>
                      </a:r>
                    </a:p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Consumidor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SMS</a:t>
                      </a:r>
                    </a:p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Consumido</a:t>
                      </a:r>
                      <a:r>
                        <a:rPr lang="es-ES" baseline="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Mail</a:t>
                      </a:r>
                    </a:p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>
                          <a:solidFill>
                            <a:srgbClr val="FF0000"/>
                          </a:solidFill>
                        </a:rPr>
                        <a:t>Consumidor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WebSocket</a:t>
                      </a:r>
                    </a:p>
                    <a:p>
                      <a:pPr algn="ctr"/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aseline="0" dirty="0" smtClean="0">
                          <a:solidFill>
                            <a:srgbClr val="FF0000"/>
                          </a:solidFill>
                        </a:rPr>
                        <a:t>Consumidor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746748" cy="50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892410" cy="45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95600"/>
            <a:ext cx="748395" cy="46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89" y="4149080"/>
            <a:ext cx="675634" cy="4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89" y="4797152"/>
            <a:ext cx="658936" cy="41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63551"/>
            <a:ext cx="590537" cy="35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80" y="3556336"/>
            <a:ext cx="558353" cy="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3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http://api.ning.com/files/44-F-iimnvRTCT3RD-SKonjeg94ZTOSDUuKoMAlRTKYaqc6YRfkhb9fAKbmZcyBqGeL34wn53Qzf*eB8MmORRnPhaEydsa8V/Gu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24297"/>
            <a:ext cx="40481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pic>
        <p:nvPicPr>
          <p:cNvPr id="1035" name="Picture 11" descr="D:\Mis Documentos\Escritorio\Proyecto\Recursos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424960" cy="6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Programa de la Exposición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462489" y="2302547"/>
            <a:ext cx="72728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Introducción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Definición del problema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Objetivo y Requisitos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Estudio </a:t>
            </a: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de viabilidad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Análisis y diseño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Demo del </a:t>
            </a: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sistema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Conclusiones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Adobe Garamond Pro" pitchFamily="18" charset="0"/>
                <a:ea typeface="Adobe Kaiti Std R" pitchFamily="18" charset="-128"/>
                <a:cs typeface="Adobe Arabic" pitchFamily="18" charset="-78"/>
              </a:rPr>
              <a:t>Futuro</a:t>
            </a:r>
            <a:endParaRPr lang="es-ES" sz="2400" dirty="0">
              <a:latin typeface="Adobe Garamond Pro" pitchFamily="18" charset="0"/>
              <a:ea typeface="Adobe Kaiti Std R" pitchFamily="18" charset="-128"/>
              <a:cs typeface="Adobe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14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Servidor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20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is Documentos\Escritorio\Proyecto\Recursos\fond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" y="-173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diseño(3/12)</a:t>
            </a:r>
            <a:endParaRPr lang="es-ES_trad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23003"/>
            <a:ext cx="25812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42974" y="2217904"/>
            <a:ext cx="364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ES" sz="2800" dirty="0" smtClean="0">
                <a:solidFill>
                  <a:srgbClr val="FF0000"/>
                </a:solidFill>
                <a:latin typeface="+mj-lt"/>
              </a:rPr>
              <a:t>Núcleo del sistema</a:t>
            </a:r>
            <a:endParaRPr lang="es-E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442974" y="3082000"/>
            <a:ext cx="364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ES" sz="2800" dirty="0" smtClean="0">
                <a:solidFill>
                  <a:srgbClr val="FF0000"/>
                </a:solidFill>
                <a:latin typeface="+mj-lt"/>
              </a:rPr>
              <a:t>Base de datos</a:t>
            </a:r>
            <a:endParaRPr lang="es-E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442974" y="3987061"/>
            <a:ext cx="3849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ES" sz="2800" dirty="0" smtClean="0">
                <a:solidFill>
                  <a:srgbClr val="FF0000"/>
                </a:solidFill>
                <a:latin typeface="+mj-lt"/>
              </a:rPr>
              <a:t>Principal herramienta de configuración</a:t>
            </a:r>
            <a:endParaRPr lang="es-ES" sz="28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3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Servidor. Seguridad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21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is Documentos\Escritorio\Proyecto\Recursos\fondo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0386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diseño(4/12)</a:t>
            </a:r>
            <a:endParaRPr lang="es-ES_tradnl" dirty="0"/>
          </a:p>
        </p:txBody>
      </p:sp>
      <p:pic>
        <p:nvPicPr>
          <p:cNvPr id="5" name="Picture 2" descr="http://icons.iconseeker.com/png/fullsize/scrap/lock-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84" y="21328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 rot="604467">
            <a:off x="1963880" y="3170458"/>
            <a:ext cx="444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Encriptación de contraseñas. MD5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268261" y="4009630"/>
            <a:ext cx="759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SALT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38610" y="4997393"/>
            <a:ext cx="98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HTTPS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 rot="21032780">
            <a:off x="2411760" y="2071907"/>
            <a:ext cx="3550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Sistema de roles y usuarios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20656708">
            <a:off x="2167362" y="4340423"/>
            <a:ext cx="306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Token de autenticación</a:t>
            </a:r>
            <a:endParaRPr lang="es-E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2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konc3pto.com/wp-content/uploads/2010/09/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6" y="1826019"/>
            <a:ext cx="89725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Servidor. Servicios Web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22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is Documentos\Escritorio\Proyecto\Recursos\fondo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" y="11507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diseño(5/12)</a:t>
            </a:r>
            <a:endParaRPr lang="es-ES_tradnl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81907"/>
              </p:ext>
            </p:extLst>
          </p:nvPr>
        </p:nvGraphicFramePr>
        <p:xfrm>
          <a:off x="1481550" y="1140305"/>
          <a:ext cx="3125779" cy="4895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9449"/>
                <a:gridCol w="1286330"/>
              </a:tblGrid>
              <a:tr h="811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n-GB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Método</a:t>
                      </a:r>
                      <a:endParaRPr lang="en-GB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/>
                </a:tc>
              </a:tr>
              <a:tr h="157431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Login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157431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LogOut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157431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Refresh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236147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 Dispositivos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314862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 Detalles Camara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236147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GetUsuarios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472294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Crear Usuario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393578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UpdatePassword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236147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 Servicios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472294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Set Servicio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314862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GetPrivilegios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GET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472294">
                <a:tc>
                  <a:txBody>
                    <a:bodyPr/>
                    <a:lstStyle/>
                    <a:p>
                      <a:pPr marL="2159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Set Privilegios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POST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  <a:tr h="3148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</a:rPr>
                        <a:t>DeslogearA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</a:rPr>
                        <a:t>POST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4203" marR="2420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1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Cliente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23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is Documentos\Escritorio\Proyecto\Recursos\fondo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7150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diseño(6/12)</a:t>
            </a:r>
            <a:endParaRPr lang="es-ES_trad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0" y="2674174"/>
            <a:ext cx="5832648" cy="364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763688" y="1753652"/>
            <a:ext cx="5520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ES" sz="2800" dirty="0" smtClean="0">
                <a:solidFill>
                  <a:srgbClr val="FF0000"/>
                </a:solidFill>
              </a:rPr>
              <a:t>Funcionamiento del servidor web</a:t>
            </a:r>
            <a:endParaRPr lang="es-E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Cliente. Obtención del flujo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24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is Documentos\Escritorio\Proyecto\Recursos\fondo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diseño(7/12)</a:t>
            </a:r>
            <a:endParaRPr lang="es-ES_trad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4484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Cliente. Servidor-&gt;Cliente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25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is Documentos\Escritorio\Proyecto\Recursos\fondo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diseño(8/12)</a:t>
            </a:r>
            <a:endParaRPr lang="es-ES_tradnl" dirty="0"/>
          </a:p>
        </p:txBody>
      </p:sp>
      <p:sp>
        <p:nvSpPr>
          <p:cNvPr id="5" name="4 CuadroTexto"/>
          <p:cNvSpPr txBox="1"/>
          <p:nvPr/>
        </p:nvSpPr>
        <p:spPr>
          <a:xfrm>
            <a:off x="1436725" y="1455167"/>
            <a:ext cx="678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Comunicación Asíncrona iniciada desde el servidor.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25" y="1866066"/>
            <a:ext cx="8867750" cy="390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0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Cliente. Soporte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26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is Documentos\Escritorio\Proyecto\Recursos\fondo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diseño(9/12)</a:t>
            </a:r>
            <a:endParaRPr lang="es-ES_trad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846535"/>
            <a:ext cx="1800200" cy="176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38" y="2080248"/>
            <a:ext cx="20383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45418"/>
            <a:ext cx="1558258" cy="169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 descr="https://encrypted-tbn1.google.com/images?q=tbn:ANd9GcRejuu-3Xfx6smzmagT0WXfwcrl_xcZgde2bMv1wkkK9jUvLz31aS-oDES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0768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encrypted-tbn3.google.com/images?q=tbn:ANd9GcR8ILEyAeFHWV7PCn41S18v4SMjO2ntJMz5IC6KgOoEwjBanVZ_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397" y="4246835"/>
            <a:ext cx="1441451" cy="14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upload.wikimedia.org/wikipedia/en/thumb/7/7c/1stGen-iPad-HomeScreen.jpg/220px-1stGen-iPad-HomeScreen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284984"/>
            <a:ext cx="1446212" cy="18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 rot="20608838">
            <a:off x="4732654" y="2588559"/>
            <a:ext cx="22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Multiplataforma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3226128" y="5224844"/>
            <a:ext cx="448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</a:rPr>
              <a:t>Navegador compatible con HTML5</a:t>
            </a:r>
          </a:p>
        </p:txBody>
      </p:sp>
    </p:spTree>
    <p:extLst>
      <p:ext uri="{BB962C8B-B14F-4D97-AF65-F5344CB8AC3E}">
        <p14:creationId xmlns:p14="http://schemas.microsoft.com/office/powerpoint/2010/main" val="36268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pic>
        <p:nvPicPr>
          <p:cNvPr id="1035" name="Picture 11" descr="D:\Mis Documentos\Escritorio\Proyecto\Recursos\fond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424960" cy="69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n-US" dirty="0" smtClean="0"/>
              <a:t>Domain Specific Language</a:t>
            </a:r>
            <a:endParaRPr lang="en-US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27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diseño(10/12)</a:t>
            </a:r>
            <a:endParaRPr lang="es-ES_tradnl" dirty="0"/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9" name="Lienzo 167"/>
          <p:cNvGrpSpPr>
            <a:grpSpLocks/>
          </p:cNvGrpSpPr>
          <p:nvPr/>
        </p:nvGrpSpPr>
        <p:grpSpPr bwMode="auto">
          <a:xfrm>
            <a:off x="1758077" y="1787115"/>
            <a:ext cx="5486400" cy="3795713"/>
            <a:chOff x="0" y="0"/>
            <a:chExt cx="54864" cy="37953"/>
          </a:xfrm>
        </p:grpSpPr>
        <p:sp>
          <p:nvSpPr>
            <p:cNvPr id="10" name="AutoShape 16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4864" cy="37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168 Rectángulo"/>
            <p:cNvSpPr>
              <a:spLocks noChangeArrowheads="1"/>
            </p:cNvSpPr>
            <p:nvPr/>
          </p:nvSpPr>
          <p:spPr bwMode="auto">
            <a:xfrm>
              <a:off x="3191" y="16217"/>
              <a:ext cx="10093" cy="3019"/>
            </a:xfrm>
            <a:prstGeom prst="rect">
              <a:avLst/>
            </a:prstGeom>
            <a:solidFill>
              <a:srgbClr val="4F81BD"/>
            </a:solid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Meta modelo</a:t>
              </a: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171 Elipse"/>
            <p:cNvSpPr>
              <a:spLocks noChangeArrowheads="1"/>
            </p:cNvSpPr>
            <p:nvPr/>
          </p:nvSpPr>
          <p:spPr bwMode="auto">
            <a:xfrm>
              <a:off x="2760" y="3191"/>
              <a:ext cx="16821" cy="4659"/>
            </a:xfrm>
            <a:prstGeom prst="ellipse">
              <a:avLst/>
            </a:prstGeom>
            <a:solidFill>
              <a:srgbClr val="9BBB59"/>
            </a:solidFill>
            <a:ln w="25400">
              <a:solidFill>
                <a:srgbClr val="4E61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Editor en árbol</a:t>
              </a: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171 Elipse"/>
            <p:cNvSpPr>
              <a:spLocks noChangeArrowheads="1"/>
            </p:cNvSpPr>
            <p:nvPr/>
          </p:nvSpPr>
          <p:spPr bwMode="auto">
            <a:xfrm>
              <a:off x="20346" y="3191"/>
              <a:ext cx="16821" cy="4655"/>
            </a:xfrm>
            <a:prstGeom prst="ellipse">
              <a:avLst/>
            </a:prstGeom>
            <a:solidFill>
              <a:srgbClr val="9BBB59"/>
            </a:solidFill>
            <a:ln w="25400">
              <a:solidFill>
                <a:srgbClr val="4E61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Arial" pitchFamily="34" charset="0"/>
                </a:rPr>
                <a:t>Editor gráfico</a:t>
              </a: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171 Elipse"/>
            <p:cNvSpPr>
              <a:spLocks noChangeArrowheads="1"/>
            </p:cNvSpPr>
            <p:nvPr/>
          </p:nvSpPr>
          <p:spPr bwMode="auto">
            <a:xfrm>
              <a:off x="37685" y="3180"/>
              <a:ext cx="16821" cy="4654"/>
            </a:xfrm>
            <a:prstGeom prst="ellipse">
              <a:avLst/>
            </a:prstGeom>
            <a:solidFill>
              <a:srgbClr val="9BBB59"/>
            </a:solidFill>
            <a:ln w="25400">
              <a:solidFill>
                <a:srgbClr val="4E61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Arial" pitchFamily="34" charset="0"/>
                </a:rPr>
                <a:t>Editor textual</a:t>
              </a:r>
              <a:endParaRPr kumimoji="0" 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</p:txBody>
        </p:sp>
        <p:sp>
          <p:nvSpPr>
            <p:cNvPr id="17" name="174 Rectángulo redondeado"/>
            <p:cNvSpPr>
              <a:spLocks noChangeArrowheads="1"/>
            </p:cNvSpPr>
            <p:nvPr/>
          </p:nvSpPr>
          <p:spPr bwMode="auto">
            <a:xfrm>
              <a:off x="22946" y="14837"/>
              <a:ext cx="11473" cy="647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F7964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Modelo del sistema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175 Conector recto de flecha"/>
            <p:cNvSpPr>
              <a:spLocks noChangeShapeType="1"/>
            </p:cNvSpPr>
            <p:nvPr/>
          </p:nvSpPr>
          <p:spPr bwMode="auto">
            <a:xfrm>
              <a:off x="17118" y="7167"/>
              <a:ext cx="11564" cy="7670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176 Conector recto de flecha"/>
            <p:cNvSpPr>
              <a:spLocks noChangeShapeType="1"/>
            </p:cNvSpPr>
            <p:nvPr/>
          </p:nvSpPr>
          <p:spPr bwMode="auto">
            <a:xfrm flipH="1">
              <a:off x="28682" y="7846"/>
              <a:ext cx="75" cy="6991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177 Conector recto de flecha"/>
            <p:cNvSpPr>
              <a:spLocks noChangeShapeType="1"/>
            </p:cNvSpPr>
            <p:nvPr/>
          </p:nvSpPr>
          <p:spPr bwMode="auto">
            <a:xfrm flipH="1">
              <a:off x="28682" y="7153"/>
              <a:ext cx="11466" cy="7684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178 Cuadro de texto"/>
            <p:cNvSpPr txBox="1">
              <a:spLocks noChangeArrowheads="1"/>
            </p:cNvSpPr>
            <p:nvPr/>
          </p:nvSpPr>
          <p:spPr bwMode="auto">
            <a:xfrm>
              <a:off x="24671" y="9920"/>
              <a:ext cx="7246" cy="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Generan</a:t>
              </a: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179 Conector recto de flecha"/>
            <p:cNvSpPr>
              <a:spLocks noChangeShapeType="1"/>
            </p:cNvSpPr>
            <p:nvPr/>
          </p:nvSpPr>
          <p:spPr bwMode="auto">
            <a:xfrm flipH="1" flipV="1">
              <a:off x="13284" y="17727"/>
              <a:ext cx="9662" cy="345"/>
            </a:xfrm>
            <a:prstGeom prst="straightConnector1">
              <a:avLst/>
            </a:prstGeom>
            <a:noFill/>
            <a:ln w="9525">
              <a:solidFill>
                <a:srgbClr val="4579B8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178 Cuadro de texto"/>
            <p:cNvSpPr txBox="1">
              <a:spLocks noChangeArrowheads="1"/>
            </p:cNvSpPr>
            <p:nvPr/>
          </p:nvSpPr>
          <p:spPr bwMode="auto">
            <a:xfrm>
              <a:off x="13284" y="14998"/>
              <a:ext cx="10622" cy="2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Calibri" pitchFamily="34" charset="0"/>
                  <a:cs typeface="Arial" pitchFamily="34" charset="0"/>
                </a:rPr>
                <a:t>Conforme a</a:t>
              </a: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182 Flecha abajo"/>
            <p:cNvSpPr>
              <a:spLocks noChangeArrowheads="1"/>
            </p:cNvSpPr>
            <p:nvPr/>
          </p:nvSpPr>
          <p:spPr bwMode="auto">
            <a:xfrm>
              <a:off x="24585" y="21307"/>
              <a:ext cx="8799" cy="802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79646"/>
            </a:solidFill>
            <a:ln w="25400">
              <a:solidFill>
                <a:srgbClr val="97470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JET</a:t>
              </a: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185 Rectángulo"/>
            <p:cNvSpPr>
              <a:spLocks noChangeArrowheads="1"/>
            </p:cNvSpPr>
            <p:nvPr/>
          </p:nvSpPr>
          <p:spPr bwMode="auto">
            <a:xfrm>
              <a:off x="31388" y="29933"/>
              <a:ext cx="7246" cy="6987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Times New Roman" pitchFamily="18" charset="0"/>
                  <a:cs typeface="Times New Roman" pitchFamily="18" charset="0"/>
                </a:rPr>
                <a:t>Web</a:t>
              </a: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185 Rectángulo"/>
            <p:cNvSpPr>
              <a:spLocks noChangeArrowheads="1"/>
            </p:cNvSpPr>
            <p:nvPr/>
          </p:nvSpPr>
          <p:spPr bwMode="auto">
            <a:xfrm>
              <a:off x="19971" y="29833"/>
              <a:ext cx="7245" cy="6985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 w="25400">
              <a:solidFill>
                <a:srgbClr val="243F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Calibri" pitchFamily="34" charset="0"/>
                  <a:cs typeface="Arial" pitchFamily="34" charset="0"/>
                </a:rPr>
                <a:t>Servidor</a:t>
              </a:r>
              <a:endParaRPr kumimoji="0" lang="en-GB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26 CuadroTexto"/>
          <p:cNvSpPr txBox="1"/>
          <p:nvPr/>
        </p:nvSpPr>
        <p:spPr>
          <a:xfrm>
            <a:off x="5940152" y="304665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000" dirty="0" smtClean="0">
                <a:solidFill>
                  <a:srgbClr val="FF0000"/>
                </a:solidFill>
              </a:rPr>
              <a:t>Editores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5940152" y="3667476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000" dirty="0" smtClean="0">
                <a:solidFill>
                  <a:srgbClr val="FF0000"/>
                </a:solidFill>
              </a:rPr>
              <a:t>Generación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DSL. Meta-modelo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28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is Documentos\Escritorio\Proyecto\Recursos\fond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" y="-173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diseño(11/12)</a:t>
            </a:r>
            <a:endParaRPr lang="es-ES_tradnl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5457601" cy="480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6876256" y="2605554"/>
            <a:ext cx="202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</a:rPr>
              <a:t>Restricciones OCL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876256" y="3128677"/>
            <a:ext cx="186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</a:rPr>
              <a:t>Detalles en Doc.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876256" y="3681187"/>
            <a:ext cx="1881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</a:rPr>
              <a:t>Usuarios y Roles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1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DSL. Nuevos Servicios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29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is Documentos\Escritorio\Proyecto\Recursos\fondo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0386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Análisis y diseño(12/12)</a:t>
            </a:r>
            <a:endParaRPr lang="es-ES_tradnl" dirty="0"/>
          </a:p>
        </p:txBody>
      </p:sp>
      <p:pic>
        <p:nvPicPr>
          <p:cNvPr id="11266" name="Picture 2" descr="http://rightyaleft.com/wp-content/uploads/2011/09/dll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54287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http://www1.pgcps.org/uploadedImages/Schools_and_Centers/Middle_Schools/Greenbelt_MS/new-ic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360573"/>
            <a:ext cx="1181951" cy="10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4283968" y="22048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Servicio Nuevo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914337" y="4394447"/>
            <a:ext cx="280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Definido por el usuario</a:t>
            </a:r>
            <a:endParaRPr lang="es-ES" dirty="0"/>
          </a:p>
        </p:txBody>
      </p:sp>
      <p:pic>
        <p:nvPicPr>
          <p:cNvPr id="11271" name="Picture 7" descr="http://cdn.macgasm.net/wp-content/uploads/2011/02/Software_Update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06" y="2944333"/>
            <a:ext cx="1450114" cy="14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5724128" y="4397432"/>
            <a:ext cx="295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Serv</a:t>
            </a:r>
            <a:r>
              <a:rPr lang="es-ES" dirty="0" smtClean="0"/>
              <a:t>. Existente Reconfigurado</a:t>
            </a:r>
            <a:endParaRPr lang="es-ES" dirty="0"/>
          </a:p>
        </p:txBody>
      </p:sp>
      <p:cxnSp>
        <p:nvCxnSpPr>
          <p:cNvPr id="18" name="17 Conector recto de flecha"/>
          <p:cNvCxnSpPr/>
          <p:nvPr/>
        </p:nvCxnSpPr>
        <p:spPr>
          <a:xfrm flipH="1">
            <a:off x="3563888" y="2574196"/>
            <a:ext cx="1455071" cy="566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5018959" y="2574196"/>
            <a:ext cx="1503047" cy="566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Evolución de la Vídeo Vigilancia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Mis Documentos\Escritorio\Proyecto\Recursos\fond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" y="-173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nfonet-comunicaciones.es/images/gallery/videovigilancia_esquem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511" y="3025761"/>
            <a:ext cx="3513983" cy="26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12 Imagen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212976"/>
            <a:ext cx="3384375" cy="23042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CuadroTexto"/>
          <p:cNvSpPr txBox="1"/>
          <p:nvPr/>
        </p:nvSpPr>
        <p:spPr>
          <a:xfrm>
            <a:off x="5004048" y="4077072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VS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619673" y="1196752"/>
            <a:ext cx="7344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Circuitos CCTV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Procesado y almacenado digital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Video Sobre IP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Envío de eventos al usuario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cs typeface="Times New Roman" pitchFamily="18" charset="0"/>
              </a:rPr>
              <a:t>Diseño de Sistemas para el procesado de eventos</a:t>
            </a:r>
            <a:endParaRPr lang="es-E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Introducción(1/4)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523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Demo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30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is Documentos\Escritorio\Proyecto\Recursos\fondo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" y="11507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68199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3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Conclusiones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31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is Documentos\Escritorio\Proyecto\Recursos\fondo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7150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446479" y="1613699"/>
            <a:ext cx="66784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Integración del vídeo de las cámaras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Acceso al sistema a través de internet.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Funcionalidad de respuesta a eventos configurable.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Integración de cámaras Axis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Notificación de los eventos a los usuarios.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Garantizar la seguridad del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Soporte para múltiples usuarios de forma simultánea.</a:t>
            </a:r>
            <a:endParaRPr lang="en-GB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446479" y="1139631"/>
            <a:ext cx="4709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Requisitos satisfechos</a:t>
            </a:r>
            <a:endParaRPr lang="es-ES" sz="2800" dirty="0"/>
          </a:p>
        </p:txBody>
      </p:sp>
      <p:sp>
        <p:nvSpPr>
          <p:cNvPr id="7" name="6 Rectángulo"/>
          <p:cNvSpPr/>
          <p:nvPr/>
        </p:nvSpPr>
        <p:spPr>
          <a:xfrm>
            <a:off x="1478151" y="4077072"/>
            <a:ext cx="61744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Posibilidad de añadir funcionalidad externa al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Generación de clientes totalmente portables.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Personalización del </a:t>
            </a:r>
            <a:r>
              <a:rPr lang="es-ES" dirty="0" err="1"/>
              <a:t>layout</a:t>
            </a:r>
            <a:r>
              <a:rPr lang="es-ES" dirty="0"/>
              <a:t> del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Integración de otro tipo de dispositivos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Acceso al sistema optimizado para dispositivos móviles.</a:t>
            </a:r>
            <a:endParaRPr lang="en-GB" dirty="0"/>
          </a:p>
        </p:txBody>
      </p:sp>
      <p:pic>
        <p:nvPicPr>
          <p:cNvPr id="15362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1662852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1941138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2204864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2497498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2761224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3064435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3335840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4077072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azlitho.com/images/Signal_Light_-_Gree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60" y="4340798"/>
            <a:ext cx="263726" cy="2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canow.org/e107_images/custom/yellow_ligh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66" y="4673671"/>
            <a:ext cx="246220" cy="2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484" y="5215007"/>
            <a:ext cx="299302" cy="29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 descr="http://www.canow.org/e107_images/custom/yellow_ligh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66" y="4942037"/>
            <a:ext cx="246220" cy="2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6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upload.wikimedia.org/wikipedia/commons/thumb/7/79/Face-smile.svg/200px-Face-smi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06896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Conclusiones. Personal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32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is Documentos\Escritorio\Proyecto\Recursos\fondo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619672" y="1484784"/>
            <a:ext cx="5660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3200" dirty="0" smtClean="0"/>
              <a:t>Nuevas tecnologías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3200" dirty="0" smtClean="0"/>
              <a:t>Nuevas Arquitecturas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3200" dirty="0" smtClean="0"/>
              <a:t>Experiencia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3200" dirty="0" smtClean="0"/>
              <a:t>Resultado del trabajo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3200" dirty="0" smtClean="0"/>
              <a:t>Experiencia en el grupo</a:t>
            </a:r>
          </a:p>
        </p:txBody>
      </p:sp>
    </p:spTree>
    <p:extLst>
      <p:ext uri="{BB962C8B-B14F-4D97-AF65-F5344CB8AC3E}">
        <p14:creationId xmlns:p14="http://schemas.microsoft.com/office/powerpoint/2010/main" val="41309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onewebhosting.com/blog/wp-content/uploads/2009/02/faq-200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8" y="52512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Preguntas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33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is Documentos\Escritorio\Proyecto\Recursos\fondo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Preguntas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34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Mis Documentos\Escritorio\Proyecto\Recursos\fondo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Arquitecturas Distribuidas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4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is Documentos\Escritorio\Proyecto\Recursos\fondo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03862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itygridmedia.com/developer/wp-content/uploads/2012/01/moving-beyond-databas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46" y="4221088"/>
            <a:ext cx="1084878" cy="10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microalcarria.com/global/php/imagen.php?camino=/uknaaxyhr/&amp;nombre=drtfbtzx/526HKW-S.euz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11" y="2930730"/>
            <a:ext cx="1266334" cy="12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bm-lenovo-thinkpad-r61i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182" y="4371646"/>
            <a:ext cx="1815480" cy="13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microsoft.blognewschannel.com/wp-content/uploads/2007/08/hp-mediasmart-home-serve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67" y="465313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8 Conector recto"/>
          <p:cNvCxnSpPr/>
          <p:nvPr/>
        </p:nvCxnSpPr>
        <p:spPr>
          <a:xfrm flipV="1">
            <a:off x="2843808" y="3933056"/>
            <a:ext cx="2038144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 flipV="1">
            <a:off x="4565367" y="4092624"/>
            <a:ext cx="438681" cy="67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 flipH="1" flipV="1">
            <a:off x="5450904" y="4092624"/>
            <a:ext cx="417240" cy="56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flipV="1">
            <a:off x="5517867" y="3645024"/>
            <a:ext cx="2006461" cy="12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2" name="Picture 16" descr="http://donkasprzak.com/wp-content/uploads/2008/05/internet_clou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987" y="3456709"/>
            <a:ext cx="1206860" cy="90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CuadroTexto"/>
          <p:cNvSpPr txBox="1"/>
          <p:nvPr/>
        </p:nvSpPr>
        <p:spPr>
          <a:xfrm>
            <a:off x="1619672" y="1196752"/>
            <a:ext cx="525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/>
              <a:t>Compartición de recursos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/>
              <a:t>Concurrencia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/>
              <a:t>Escalabilidad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/>
              <a:t>Tolerancia a fallos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/>
              <a:t>Transparencia</a:t>
            </a:r>
            <a:endParaRPr lang="es-ES" sz="2400" dirty="0"/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Introducción(2/4)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6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Seguridad y Encriptación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5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is Documentos\Escritorio\Proyecto\Recursos\fondo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" y="11507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547664" y="1196752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Información sensible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Vulnerabilidad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Encriptación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2800" dirty="0" smtClean="0"/>
              <a:t>Contraseñas</a:t>
            </a:r>
            <a:endParaRPr lang="es-ES" sz="2800" dirty="0"/>
          </a:p>
        </p:txBody>
      </p:sp>
      <p:pic>
        <p:nvPicPr>
          <p:cNvPr id="5124" name="Picture 4" descr="http://cdn1.iconfinder.com/data/icons/SOPHISTIQUENIGHT/networking/png/400/spywa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97197"/>
            <a:ext cx="4057627" cy="40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13 Imagen" descr="http://d331ngyav0n78i.cloudfront.net/wp-content/xup/passwordscloud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38" y="4149080"/>
            <a:ext cx="3191510" cy="1017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Introducción(3/4)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96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sz="2800" dirty="0" smtClean="0"/>
              <a:t>Desarrollo de </a:t>
            </a:r>
            <a:r>
              <a:rPr lang="es-ES_tradnl" sz="2800" dirty="0" err="1" smtClean="0"/>
              <a:t>Soft</a:t>
            </a:r>
            <a:r>
              <a:rPr lang="es-ES_tradnl" sz="2800" dirty="0" smtClean="0"/>
              <a:t>. Dirigido por Modelos</a:t>
            </a:r>
            <a:endParaRPr lang="es-ES_tradnl" sz="2800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6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Mis Documentos\Escritorio\Proyecto\Recursos\fondo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" y="-57150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547664" y="1323003"/>
            <a:ext cx="7416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OMG adopta en 2001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Arquitecture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Separación entre especificación y la implementación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Flexibilidad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Definición del sistema a través del modelo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Generación de código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Flexibilidad</a:t>
            </a:r>
            <a:endParaRPr lang="es-ES" dirty="0"/>
          </a:p>
        </p:txBody>
      </p:sp>
      <p:pic>
        <p:nvPicPr>
          <p:cNvPr id="6148" name="Picture 4" descr="http://www.testingthefuture.net/wp-content/uploads/2010/10/drawing_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77329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3850" y="-8275"/>
            <a:ext cx="913073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Introducción(4/4)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762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2" descr="C:\WINDOWS\Profiles\juanher\Escritorio\Clipart\Popular\ENOJO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396" y="1412776"/>
            <a:ext cx="2176092" cy="180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Definición del problema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7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Mis Documentos\Escritorio\Proyecto\Recursos\fondo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vljuson.com/wp-content/uploads/2008/09/ac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10" y="3352204"/>
            <a:ext cx="3285725" cy="23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techwarelabs.com/wp-content/gallery/axis-m1031-w-camera/axis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41" y="5301208"/>
            <a:ext cx="2790825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619672" y="118323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Aplicaciones de proveedores de cámaras. </a:t>
            </a:r>
            <a:r>
              <a:rPr lang="es-ES" dirty="0" smtClean="0">
                <a:solidFill>
                  <a:srgbClr val="FF0000"/>
                </a:solidFill>
              </a:rPr>
              <a:t>FUNCIONALIDAD LIMITADA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Aplicaciones disponibles. </a:t>
            </a:r>
            <a:r>
              <a:rPr lang="es-ES" dirty="0" smtClean="0">
                <a:solidFill>
                  <a:srgbClr val="FF0000"/>
                </a:solidFill>
              </a:rPr>
              <a:t>FLEXIBILIDAD LIMITADA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Aplicaciones a medida. </a:t>
            </a:r>
            <a:r>
              <a:rPr lang="es-ES" dirty="0" smtClean="0">
                <a:solidFill>
                  <a:srgbClr val="FF0000"/>
                </a:solidFill>
              </a:rPr>
              <a:t>COSTE EXCESIVO</a:t>
            </a:r>
            <a:endParaRPr lang="es-ES" dirty="0" smtClean="0"/>
          </a:p>
        </p:txBody>
      </p:sp>
      <p:sp>
        <p:nvSpPr>
          <p:cNvPr id="7" name="6 CuadroTexto"/>
          <p:cNvSpPr txBox="1"/>
          <p:nvPr/>
        </p:nvSpPr>
        <p:spPr>
          <a:xfrm rot="703088">
            <a:off x="2646996" y="3622390"/>
            <a:ext cx="224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ESCALABILIDAD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rot="1541354">
            <a:off x="4411877" y="3422035"/>
            <a:ext cx="106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COSTE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 rot="20763613">
            <a:off x="3297450" y="4542729"/>
            <a:ext cx="21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DIPONIBILIDAD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rot="20529901">
            <a:off x="1996671" y="2950333"/>
            <a:ext cx="193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FLEXIBILIDAD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835062" y="4233464"/>
            <a:ext cx="230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FUNCIONALIDAD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Objetivo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8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is Documentos\Escritorio\Proyecto\Recursos\fondo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23471" y="1196752"/>
            <a:ext cx="7397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 de una herramienta para la generación de un sistema de video de video vigilancia maximizando la seguridad.</a:t>
            </a:r>
          </a:p>
          <a:p>
            <a:endParaRPr lang="es-ES" dirty="0" smtClean="0"/>
          </a:p>
          <a:p>
            <a:r>
              <a:rPr lang="es-ES" dirty="0" smtClean="0"/>
              <a:t>El objetivo final es proporcionar una herramienta que permita al usuario la definición de una instalación a través de un modelo, a partir del cual se generará un sistema de vídeo vigilancia totalmente personalizado para el usuario.</a:t>
            </a:r>
          </a:p>
        </p:txBody>
      </p:sp>
      <p:pic>
        <p:nvPicPr>
          <p:cNvPr id="8196" name="Picture 4" descr="http://nutlug.files.wordpress.com/2009/07/how-to-select-project-management-software-objectives-2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40386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s://encrypted-tbn1.google.com/images?q=tbn:ANd9GcRB0k0dYXyK0KLGEvKh6GWwpckgwt448nVlpaCGOU8DPis4ZBZ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38" y="1154144"/>
            <a:ext cx="17335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encrypted-tbn1.google.com/images?q=tbn:ANd9GcR-Z1eRppu2SZplmTGeaaVmb82ptQhlWKbfIVp9sbId6Dw4aHa_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04" y="4005064"/>
            <a:ext cx="28956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187" y="0"/>
            <a:ext cx="1411284" cy="6913418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endParaRPr lang="es-ES_tradnl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25125"/>
            <a:ext cx="9130735" cy="5334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41450" algn="l"/>
            <a:r>
              <a:rPr lang="es-ES_tradnl" dirty="0" smtClean="0"/>
              <a:t>Requisitos</a:t>
            </a:r>
            <a:endParaRPr lang="es-ES_tradnl" dirty="0"/>
          </a:p>
        </p:txBody>
      </p:sp>
      <p:pic>
        <p:nvPicPr>
          <p:cNvPr id="4" name="3 Imagen" descr="http://nuestramusica.unex.es/lastorres/presentacion/logo_2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087755" cy="106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Mis Documentos\Escritorio\QES\OLD\QDSVideo\Trastero\qdsimg\fondo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5996951"/>
            <a:ext cx="3657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b="1" dirty="0" err="1" smtClean="0"/>
              <a:t>Junio</a:t>
            </a:r>
            <a:r>
              <a:rPr lang="en-GB" b="1" dirty="0" smtClean="0"/>
              <a:t>. 2012</a:t>
            </a:r>
            <a:endParaRPr lang="en-GB" b="1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VSDSL</a:t>
            </a:r>
            <a:endParaRPr lang="en-GB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70848" y="6356350"/>
            <a:ext cx="2133600" cy="365125"/>
          </a:xfrm>
        </p:spPr>
        <p:txBody>
          <a:bodyPr/>
          <a:lstStyle/>
          <a:p>
            <a:fld id="{A5FAA126-566C-414B-BA34-FD145A27784E}" type="slidenum">
              <a:rPr lang="en-GB" smtClean="0"/>
              <a:t>9</a:t>
            </a:fld>
            <a:endParaRPr lang="en-GB" dirty="0"/>
          </a:p>
        </p:txBody>
      </p:sp>
      <p:pic>
        <p:nvPicPr>
          <p:cNvPr id="1028" name="Picture 4" descr="D:\Mis Documentos\Escritorio\Untitled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60649"/>
            <a:ext cx="1440160" cy="1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Mis Documentos\Escritorio\Proyecto\Recursos\fondo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52" y="-28575"/>
            <a:ext cx="14097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75655" y="1183201"/>
            <a:ext cx="7397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smtClean="0"/>
              <a:t>Mínimos: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 smtClean="0"/>
              <a:t>Integración </a:t>
            </a:r>
            <a:r>
              <a:rPr lang="es-ES" dirty="0"/>
              <a:t>del vídeo de las cámaras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Acceso al sistema a través de internet.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Funcionalidad de respuesta a eventos configurable.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Integración de cámaras Axis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Notificación de los eventos a los usuarios.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Garantizar la seguridad del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Soporte para múltiples usuarios de forma simultánea.</a:t>
            </a:r>
            <a:endParaRPr lang="en-GB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567487" y="3789040"/>
            <a:ext cx="7397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smtClean="0"/>
              <a:t>Deseables: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Posibilidad de añadir funcionalidad externa al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Generación de clientes totalmente portables.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Personalización del </a:t>
            </a:r>
            <a:r>
              <a:rPr lang="es-ES" dirty="0" err="1"/>
              <a:t>layout</a:t>
            </a:r>
            <a:r>
              <a:rPr lang="es-ES" dirty="0"/>
              <a:t> del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Integración de otro tipo de dispositivos en el sistema.</a:t>
            </a:r>
            <a:endParaRPr lang="en-GB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s-ES" dirty="0"/>
              <a:t>Acceso al sistema optimizado para dispositivos móviles.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0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983</Words>
  <Application>Microsoft Office PowerPoint</Application>
  <PresentationFormat>Presentación en pantalla (4:3)</PresentationFormat>
  <Paragraphs>384</Paragraphs>
  <Slides>34</Slides>
  <Notes>34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A. Corchero Jimenez</dc:creator>
  <cp:lastModifiedBy>Mario A. Corchero Jimenez</cp:lastModifiedBy>
  <cp:revision>39</cp:revision>
  <dcterms:created xsi:type="dcterms:W3CDTF">2012-07-09T18:45:34Z</dcterms:created>
  <dcterms:modified xsi:type="dcterms:W3CDTF">2012-07-11T18:24:02Z</dcterms:modified>
</cp:coreProperties>
</file>